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64" r:id="rId2"/>
    <p:sldMasterId id="2147483792" r:id="rId3"/>
  </p:sldMasterIdLst>
  <p:notesMasterIdLst>
    <p:notesMasterId r:id="rId12"/>
  </p:notesMasterIdLst>
  <p:sldIdLst>
    <p:sldId id="454" r:id="rId4"/>
    <p:sldId id="549" r:id="rId5"/>
    <p:sldId id="546" r:id="rId6"/>
    <p:sldId id="555" r:id="rId7"/>
    <p:sldId id="604" r:id="rId8"/>
    <p:sldId id="603" r:id="rId9"/>
    <p:sldId id="582" r:id="rId10"/>
    <p:sldId id="594" r:id="rId11"/>
  </p:sldIdLst>
  <p:sldSz cx="9144000" cy="6858000" type="screen4x3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FCCB"/>
    <a:srgbClr val="006600"/>
    <a:srgbClr val="6CBEC0"/>
    <a:srgbClr val="33CC33"/>
    <a:srgbClr val="5CD0D0"/>
    <a:srgbClr val="000000"/>
    <a:srgbClr val="13769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8" autoAdjust="0"/>
    <p:restoredTop sz="95171" autoAdjust="0"/>
  </p:normalViewPr>
  <p:slideViewPr>
    <p:cSldViewPr>
      <p:cViewPr>
        <p:scale>
          <a:sx n="75" d="100"/>
          <a:sy n="75" d="100"/>
        </p:scale>
        <p:origin x="-1308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256" y="-126"/>
      </p:cViewPr>
      <p:guideLst>
        <p:guide orient="horz" pos="31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29F437-6D5C-4E9A-B3F3-769E24EDA860}" type="datetimeFigureOut">
              <a:rPr lang="ru-RU"/>
              <a:pPr>
                <a:defRPr/>
              </a:pPr>
              <a:t>22.03.2013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3104" tIns="46552" rIns="93104" bIns="4655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5300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5300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15FF21-CDED-409C-A5B1-4EDAC3F7A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70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9431338"/>
            <a:ext cx="2971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04" tIns="46552" rIns="93104" bIns="46552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>
              <a:buFont typeface="Times New Roman" pitchFamily="18" charset="0"/>
              <a:buNone/>
            </a:pPr>
            <a:fld id="{E305100A-3FF4-4A70-B490-FE8E82D372A7}" type="slidenum">
              <a:rPr lang="ru-RU" sz="1200">
                <a:ea typeface="Arial Unicode MS" pitchFamily="34" charset="-128"/>
                <a:cs typeface="Arial Unicode MS" pitchFamily="34" charset="-128"/>
              </a:rPr>
              <a:pPr algn="r" eaLnBrk="0" hangingPunct="0">
                <a:buFont typeface="Times New Roman" pitchFamily="18" charset="0"/>
                <a:buNone/>
              </a:pPr>
              <a:t>1</a:t>
            </a:fld>
            <a:endParaRPr lang="ru-RU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6200" y="9432925"/>
            <a:ext cx="2971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638" tIns="47652" rIns="91638" bIns="47652" anchor="b"/>
          <a:lstStyle>
            <a:lvl1pPr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4550" algn="l"/>
                <a:tab pos="5584825" algn="l"/>
                <a:tab pos="6516688" algn="l"/>
                <a:tab pos="7446963" algn="l"/>
                <a:tab pos="8378825" algn="l"/>
                <a:tab pos="9309100" algn="l"/>
                <a:tab pos="102409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4550" algn="l"/>
                <a:tab pos="5584825" algn="l"/>
                <a:tab pos="6516688" algn="l"/>
                <a:tab pos="7446963" algn="l"/>
                <a:tab pos="8378825" algn="l"/>
                <a:tab pos="9309100" algn="l"/>
                <a:tab pos="102409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4550" algn="l"/>
                <a:tab pos="5584825" algn="l"/>
                <a:tab pos="6516688" algn="l"/>
                <a:tab pos="7446963" algn="l"/>
                <a:tab pos="8378825" algn="l"/>
                <a:tab pos="9309100" algn="l"/>
                <a:tab pos="102409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4550" algn="l"/>
                <a:tab pos="5584825" algn="l"/>
                <a:tab pos="6516688" algn="l"/>
                <a:tab pos="7446963" algn="l"/>
                <a:tab pos="8378825" algn="l"/>
                <a:tab pos="9309100" algn="l"/>
                <a:tab pos="102409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4550" algn="l"/>
                <a:tab pos="5584825" algn="l"/>
                <a:tab pos="6516688" algn="l"/>
                <a:tab pos="7446963" algn="l"/>
                <a:tab pos="8378825" algn="l"/>
                <a:tab pos="9309100" algn="l"/>
                <a:tab pos="102409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4550" algn="l"/>
                <a:tab pos="5584825" algn="l"/>
                <a:tab pos="6516688" algn="l"/>
                <a:tab pos="7446963" algn="l"/>
                <a:tab pos="8378825" algn="l"/>
                <a:tab pos="9309100" algn="l"/>
                <a:tab pos="102409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4550" algn="l"/>
                <a:tab pos="5584825" algn="l"/>
                <a:tab pos="6516688" algn="l"/>
                <a:tab pos="7446963" algn="l"/>
                <a:tab pos="8378825" algn="l"/>
                <a:tab pos="9309100" algn="l"/>
                <a:tab pos="102409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4550" algn="l"/>
                <a:tab pos="5584825" algn="l"/>
                <a:tab pos="6516688" algn="l"/>
                <a:tab pos="7446963" algn="l"/>
                <a:tab pos="8378825" algn="l"/>
                <a:tab pos="9309100" algn="l"/>
                <a:tab pos="102409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4550" algn="l"/>
                <a:tab pos="5584825" algn="l"/>
                <a:tab pos="6516688" algn="l"/>
                <a:tab pos="7446963" algn="l"/>
                <a:tab pos="8378825" algn="l"/>
                <a:tab pos="9309100" algn="l"/>
                <a:tab pos="102409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BD8BD58-6BC0-4689-853C-D3AA098FA561}" type="slidenum">
              <a:rPr lang="ru-RU" sz="1200">
                <a:solidFill>
                  <a:srgbClr val="000000"/>
                </a:solidFill>
              </a:rPr>
              <a:pPr algn="r"/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04" tIns="46552" rIns="93104" bIns="46552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714875"/>
            <a:ext cx="5029200" cy="456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29750"/>
            <a:ext cx="2971800" cy="495300"/>
          </a:xfrm>
          <a:prstGeom prst="rect">
            <a:avLst/>
          </a:prstGeom>
          <a:noFill/>
        </p:spPr>
        <p:txBody>
          <a:bodyPr lIns="93104" tIns="46552" rIns="93104" bIns="4655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F84F23-B2E2-4BCC-A17A-62C149BA7088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29750"/>
            <a:ext cx="2971800" cy="495300"/>
          </a:xfrm>
          <a:prstGeom prst="rect">
            <a:avLst/>
          </a:prstGeom>
          <a:noFill/>
        </p:spPr>
        <p:txBody>
          <a:bodyPr lIns="93104" tIns="46552" rIns="93104" bIns="4655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A7BA70-6E31-450C-A14A-9C485F37EEBB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29750"/>
            <a:ext cx="2971800" cy="495300"/>
          </a:xfrm>
          <a:prstGeom prst="rect">
            <a:avLst/>
          </a:prstGeom>
          <a:noFill/>
        </p:spPr>
        <p:txBody>
          <a:bodyPr lIns="93104" tIns="46552" rIns="93104" bIns="4655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49E7DF-A530-4C42-A127-37BB4DE93AD2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29750"/>
            <a:ext cx="2971800" cy="495300"/>
          </a:xfrm>
          <a:prstGeom prst="rect">
            <a:avLst/>
          </a:prstGeom>
          <a:noFill/>
        </p:spPr>
        <p:txBody>
          <a:bodyPr lIns="93104" tIns="46552" rIns="93104" bIns="4655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8A21E3-12E4-4EB9-BF5F-4EFBFBAD0146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29750"/>
            <a:ext cx="2971800" cy="495300"/>
          </a:xfrm>
          <a:prstGeom prst="rect">
            <a:avLst/>
          </a:prstGeom>
          <a:noFill/>
        </p:spPr>
        <p:txBody>
          <a:bodyPr lIns="93104" tIns="46552" rIns="93104" bIns="4655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49E7DF-A530-4C42-A127-37BB4DE93AD2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E3C1B-86B1-4823-95EC-6829D56806A6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680832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E235-443A-4DF7-B819-C44FC3A4DFDE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401393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87313"/>
            <a:ext cx="2165350" cy="2433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87313"/>
            <a:ext cx="6345237" cy="2433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A31B-AA20-4D92-9AA2-2EB0CE2B5810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809393"/>
      </p:ext>
    </p:extLst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50838" y="87313"/>
            <a:ext cx="8662987" cy="24336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0370-38EC-4921-B771-B8A0AD5D006A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9045662"/>
      </p:ext>
    </p:extLst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38" y="87313"/>
            <a:ext cx="8059737" cy="730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1298575"/>
            <a:ext cx="8662987" cy="12223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7B89-4AEE-4DC2-B57F-141F85454DED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741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4C29-AEED-4457-B0BC-BBF0CE44DFE3}" type="datetime1">
              <a:rPr lang="ru-RU"/>
              <a:pPr>
                <a:defRPr/>
              </a:pPr>
              <a:t>22.03.2013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58C4-02D0-44D5-A6BF-77EA29228CD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9321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911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63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995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332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2E94-D327-41D0-947B-937E3287F3CC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360163"/>
      </p:ext>
    </p:extLst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3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37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2449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4378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80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1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965810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25529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92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57263" y="1711325"/>
            <a:ext cx="7500937" cy="2068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57263" y="3932238"/>
            <a:ext cx="7500937" cy="206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7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F3AC-1F8F-41F7-908F-D68D22E4E869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780944"/>
      </p:ext>
    </p:extLst>
  </p:cSld>
  <p:clrMapOvr>
    <a:masterClrMapping/>
  </p:clrMapOvr>
  <p:transition>
    <p:split orient="vert"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83138" y="1711325"/>
            <a:ext cx="3675062" cy="2068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83138" y="3932238"/>
            <a:ext cx="3675062" cy="206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0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1298575"/>
            <a:ext cx="4254500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7738" y="1298575"/>
            <a:ext cx="4256087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C7C4-7A73-4375-910F-95F78868A59C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884695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FE94-B489-432A-8559-BF062A05BF16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7988615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CAACC-5210-49D7-B1F6-C8C7DBEBC9E8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101107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F381-C2C2-45D9-A2D5-02BC7C854B3B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407938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8551-688D-4197-BA57-D15624F3620B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943342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CE8F-952F-4F7D-A305-360A21544B09}" type="slidenum">
              <a:rPr lang="en-US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426810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1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25" imgW="0" imgH="0" progId="">
                  <p:embed/>
                </p:oleObj>
              </mc:Choice>
              <mc:Fallback>
                <p:oleObj r:id="rId2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690563"/>
            <a:ext cx="9144000" cy="74612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800" b="1"/>
          </a:p>
        </p:txBody>
      </p:sp>
      <p:sp>
        <p:nvSpPr>
          <p:cNvPr id="64516" name="doc id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8408988" y="36513"/>
            <a:ext cx="3286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pg num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832600" y="6643688"/>
            <a:ext cx="1905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27064D5-5104-4840-8D8E-249EF39DB451}" type="slidenum">
              <a:rPr lang="en-US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350838" y="87313"/>
            <a:ext cx="80597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350838" y="1298575"/>
            <a:ext cx="86629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grpSp>
        <p:nvGrpSpPr>
          <p:cNvPr id="1033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9" y="342"/>
            <a:chExt cx="5539" cy="3961"/>
          </a:xfrm>
        </p:grpSpPr>
        <p:sp>
          <p:nvSpPr>
            <p:cNvPr id="64521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9" y="342"/>
              <a:ext cx="55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2813">
                <a:defRPr/>
              </a:pPr>
              <a:r>
                <a:rPr lang="en-AU" sz="1600"/>
                <a:t>Unit of measure</a:t>
              </a:r>
            </a:p>
          </p:txBody>
        </p:sp>
        <p:sp>
          <p:nvSpPr>
            <p:cNvPr id="64522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4050"/>
              <a:ext cx="5249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5788" indent="-585788" defTabSz="912813">
                <a:tabLst>
                  <a:tab pos="544513" algn="r"/>
                </a:tabLst>
                <a:defRPr/>
              </a:pPr>
              <a:r>
                <a:rPr lang="en-AU" sz="1200">
                  <a:solidFill>
                    <a:srgbClr val="000000"/>
                  </a:solidFill>
                </a:rPr>
                <a:t>	*	Footnote</a:t>
              </a:r>
            </a:p>
            <a:p>
              <a:pPr marL="585788" indent="-585788" defTabSz="912813">
                <a:spcBef>
                  <a:spcPct val="20000"/>
                </a:spcBef>
                <a:tabLst>
                  <a:tab pos="544513" algn="r"/>
                </a:tabLst>
                <a:defRPr/>
              </a:pPr>
              <a:r>
                <a:rPr lang="en-AU" sz="1200">
                  <a:solidFill>
                    <a:srgbClr val="000000"/>
                  </a:solidFill>
                </a:rPr>
                <a:t>Source:		Source</a:t>
              </a:r>
            </a:p>
          </p:txBody>
        </p:sp>
      </p:grpSp>
      <p:sp>
        <p:nvSpPr>
          <p:cNvPr id="64523" name="Working Draft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8217694" y="2747169"/>
            <a:ext cx="1712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sz="600"/>
              <a:t>Working Draft - Last Modified 04.09.2008 22:16:33</a:t>
            </a:r>
            <a:endParaRPr lang="en-AU" sz="600"/>
          </a:p>
        </p:txBody>
      </p:sp>
      <p:sp>
        <p:nvSpPr>
          <p:cNvPr id="64524" name="Printed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590757" y="4291806"/>
            <a:ext cx="966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AU" sz="600"/>
              <a:t>Printed 04.09.2008 23:44:13</a:t>
            </a:r>
          </a:p>
        </p:txBody>
      </p:sp>
      <p:sp>
        <p:nvSpPr>
          <p:cNvPr id="64527" name="Rectangle 1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6400800"/>
            <a:ext cx="9144000" cy="227013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33450">
              <a:defRPr/>
            </a:pPr>
            <a:r>
              <a:rPr lang="ru-RU" sz="1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Киевское отделение № 5278, г. Москва, ул. Брянская, д. 8. тел. 8 (499) 240-24-40</a:t>
            </a:r>
          </a:p>
        </p:txBody>
      </p:sp>
      <p:pic>
        <p:nvPicPr>
          <p:cNvPr id="1037" name="Picture 18" descr="sberlogo-new_samodelka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5064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76" r:id="rId3"/>
    <p:sldLayoutId id="2147483775" r:id="rId4"/>
    <p:sldLayoutId id="2147483774" r:id="rId5"/>
    <p:sldLayoutId id="2147483773" r:id="rId6"/>
    <p:sldLayoutId id="2147483772" r:id="rId7"/>
    <p:sldLayoutId id="2147483771" r:id="rId8"/>
    <p:sldLayoutId id="2147483770" r:id="rId9"/>
    <p:sldLayoutId id="2147483769" r:id="rId10"/>
    <p:sldLayoutId id="2147483768" r:id="rId11"/>
    <p:sldLayoutId id="2147483767" r:id="rId12"/>
    <p:sldLayoutId id="2147483766" r:id="rId13"/>
  </p:sldLayoutIdLst>
  <p:transition>
    <p:split orient="vert" dir="in"/>
  </p:transition>
  <p:hf hdr="0" ftr="0" dt="0"/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912813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7638" indent="-146050" algn="l" defTabSz="912813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301625" indent="-152400" algn="l" defTabSz="912813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41325" indent="-138113" algn="l" defTabSz="912813" rtl="0" eaLnBrk="1" fontAlgn="base" hangingPunct="1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3725" indent="-150813" algn="l" defTabSz="91281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50925" indent="-150813" algn="l" defTabSz="91281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8125" indent="-150813" algn="l" defTabSz="91281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65325" indent="-150813" algn="l" defTabSz="91281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22525" indent="-150813" algn="l" defTabSz="912813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4C9A522B-953D-45BA-A520-8762A2FBE6E0}" type="datetime1">
              <a:rPr lang="ru-RU"/>
              <a:pPr>
                <a:defRPr/>
              </a:pPr>
              <a:t>22.03.2013</a:t>
            </a:fld>
            <a:endParaRPr lang="ru-RU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4AD9DD7E-3D89-4044-B67F-6AB1C93751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Arial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Arial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Arial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3" descr="LEFT_0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defRPr/>
            </a:pPr>
            <a:endParaRPr lang="ru-RU" sz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defRPr/>
            </a:pPr>
            <a:endParaRPr lang="ru-RU" sz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13"/>
          <p:cNvGrpSpPr>
            <a:grpSpLocks/>
          </p:cNvGrpSpPr>
          <p:nvPr userDrawn="1"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131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ru-RU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132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ru-RU" sz="12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5130" name="Rectangle 19"/>
          <p:cNvSpPr>
            <a:spLocks noChangeArrowheads="1"/>
          </p:cNvSpPr>
          <p:nvPr userDrawn="1"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8577C3F7-466C-43BB-A911-F295A2C37E06}" type="slidenum">
              <a:rPr lang="ru-RU" sz="12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sz="1200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1321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okfl.osb5278@sberban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8313" y="4292600"/>
            <a:ext cx="6215062" cy="213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Жилищное</a:t>
            </a:r>
          </a:p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кредитование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2775" name="AutoShape 4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200">
                <a:solidFill>
                  <a:schemeClr val="bg1"/>
                </a:solidFill>
              </a:endParaRPr>
            </a:p>
          </p:txBody>
        </p:sp>
        <p:sp>
          <p:nvSpPr>
            <p:cNvPr id="32776" name="AutoShape 5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200">
                <a:solidFill>
                  <a:schemeClr val="bg1"/>
                </a:solidFill>
              </a:endParaRPr>
            </a:p>
          </p:txBody>
        </p:sp>
        <p:sp>
          <p:nvSpPr>
            <p:cNvPr id="32777" name="AutoShape 6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200">
                <a:solidFill>
                  <a:schemeClr val="bg1"/>
                </a:solidFill>
              </a:endParaRPr>
            </a:p>
          </p:txBody>
        </p:sp>
        <p:sp>
          <p:nvSpPr>
            <p:cNvPr id="32778" name="AutoShape 7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200">
                <a:solidFill>
                  <a:schemeClr val="bg1"/>
                </a:solidFill>
              </a:endParaRPr>
            </a:p>
          </p:txBody>
        </p:sp>
        <p:sp>
          <p:nvSpPr>
            <p:cNvPr id="32779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200">
                <a:solidFill>
                  <a:schemeClr val="bg1"/>
                </a:solidFill>
              </a:endParaRPr>
            </a:p>
          </p:txBody>
        </p:sp>
        <p:sp>
          <p:nvSpPr>
            <p:cNvPr id="32780" name="Rectangle 9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200">
                <a:solidFill>
                  <a:schemeClr val="bg1"/>
                </a:solidFill>
              </a:endParaRPr>
            </a:p>
          </p:txBody>
        </p:sp>
        <p:sp>
          <p:nvSpPr>
            <p:cNvPr id="3278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200">
                <a:solidFill>
                  <a:schemeClr val="bg1"/>
                </a:solidFill>
              </a:endParaRPr>
            </a:p>
          </p:txBody>
        </p:sp>
        <p:sp>
          <p:nvSpPr>
            <p:cNvPr id="32782" name="Rectangle 11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200">
                <a:solidFill>
                  <a:schemeClr val="bg1"/>
                </a:solidFill>
              </a:endParaRPr>
            </a:p>
          </p:txBody>
        </p:sp>
      </p:grpSp>
      <p:sp>
        <p:nvSpPr>
          <p:cNvPr id="32772" name="Rectangle 13"/>
          <p:cNvSpPr>
            <a:spLocks noChangeArrowheads="1"/>
          </p:cNvSpPr>
          <p:nvPr/>
        </p:nvSpPr>
        <p:spPr bwMode="auto">
          <a:xfrm>
            <a:off x="6761163" y="5849938"/>
            <a:ext cx="2027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rgbClr val="00703C"/>
                </a:solidFill>
              </a:rPr>
              <a:t>Москва, </a:t>
            </a:r>
            <a:r>
              <a:rPr lang="ru-RU" sz="1600" dirty="0" smtClean="0">
                <a:solidFill>
                  <a:srgbClr val="00703C"/>
                </a:solidFill>
              </a:rPr>
              <a:t>201</a:t>
            </a:r>
            <a:r>
              <a:rPr lang="en-US" sz="1600" dirty="0" smtClean="0">
                <a:solidFill>
                  <a:srgbClr val="00703C"/>
                </a:solidFill>
              </a:rPr>
              <a:t>3</a:t>
            </a:r>
            <a:endParaRPr lang="ru-RU" sz="1600" dirty="0">
              <a:solidFill>
                <a:srgbClr val="00703C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dirty="0">
              <a:solidFill>
                <a:srgbClr val="00703C"/>
              </a:solidFill>
            </a:endParaRPr>
          </a:p>
        </p:txBody>
      </p:sp>
      <p:sp>
        <p:nvSpPr>
          <p:cNvPr id="32773" name="Line 14"/>
          <p:cNvSpPr>
            <a:spLocks noChangeShapeType="1"/>
          </p:cNvSpPr>
          <p:nvPr/>
        </p:nvSpPr>
        <p:spPr bwMode="auto">
          <a:xfrm flipH="1">
            <a:off x="6729413" y="5851525"/>
            <a:ext cx="4762" cy="328613"/>
          </a:xfrm>
          <a:prstGeom prst="line">
            <a:avLst/>
          </a:prstGeom>
          <a:noFill/>
          <a:ln w="25560">
            <a:solidFill>
              <a:srgbClr val="00734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774" name="Picture 19" descr="hom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4"/>
          <a:stretch>
            <a:fillRect/>
          </a:stretch>
        </p:blipFill>
        <p:spPr bwMode="auto">
          <a:xfrm>
            <a:off x="1331913" y="2060575"/>
            <a:ext cx="65516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700338" y="2204863"/>
            <a:ext cx="5616078" cy="3312369"/>
          </a:xfrm>
          <a:prstGeom prst="rect">
            <a:avLst/>
          </a:prstGeom>
          <a:solidFill>
            <a:srgbClr val="F8F7B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ru-RU" sz="2000" b="1" i="1" dirty="0"/>
              <a:t>Кредиты предоставляются гражданам РФ </a:t>
            </a:r>
          </a:p>
          <a:p>
            <a:r>
              <a:rPr lang="ru-RU" sz="2000" b="1" i="1" dirty="0"/>
              <a:t>в возрасте от 21 до 75 лет при наличии стажа </a:t>
            </a:r>
          </a:p>
          <a:p>
            <a:r>
              <a:rPr lang="ru-RU" sz="2000" b="1" i="1" dirty="0"/>
              <a:t>работы не менее 6 месяцев на текущем месте</a:t>
            </a:r>
          </a:p>
          <a:p>
            <a:r>
              <a:rPr lang="ru-RU" sz="2000" b="1" i="1" dirty="0"/>
              <a:t>работы и не менее 1 года общего стажа за </a:t>
            </a:r>
          </a:p>
          <a:p>
            <a:r>
              <a:rPr lang="ru-RU" sz="2000" b="1" i="1" dirty="0"/>
              <a:t>последние 5 лет </a:t>
            </a:r>
          </a:p>
          <a:p>
            <a:endParaRPr lang="ru-RU" i="1" dirty="0"/>
          </a:p>
          <a:p>
            <a:endParaRPr lang="ru-RU" b="1" i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0825" y="1196975"/>
            <a:ext cx="8642350" cy="46672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33450">
              <a:defRPr/>
            </a:pPr>
            <a:r>
              <a:rPr lang="ru-RU" sz="24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Кому может быть предоставлен кредит</a:t>
            </a:r>
          </a:p>
        </p:txBody>
      </p:sp>
      <p:pic>
        <p:nvPicPr>
          <p:cNvPr id="36868" name="Picture 5" descr="Жилищные креди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233613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8677275" cy="46196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33450">
              <a:defRPr/>
            </a:pP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Первоначальный взнос</a:t>
            </a:r>
          </a:p>
        </p:txBody>
      </p:sp>
      <p:graphicFrame>
        <p:nvGraphicFramePr>
          <p:cNvPr id="40973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593454"/>
              </p:ext>
            </p:extLst>
          </p:nvPr>
        </p:nvGraphicFramePr>
        <p:xfrm>
          <a:off x="323850" y="1989138"/>
          <a:ext cx="8640763" cy="4535487"/>
        </p:xfrm>
        <a:graphic>
          <a:graphicData uri="http://schemas.openxmlformats.org/drawingml/2006/table">
            <a:tbl>
              <a:tblPr/>
              <a:tblGrid>
                <a:gridCol w="2559809"/>
                <a:gridCol w="6080954"/>
              </a:tblGrid>
              <a:tr h="453548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Первоначальный взнос</a:t>
                      </a:r>
                    </a:p>
                  </a:txBody>
                  <a:tcPr marL="91441" marR="91441" marT="45710" marB="45710" horzOverflow="overflow">
                    <a:lnL w="12700" cap="flat" cmpd="sng" algn="ctr">
                      <a:solidFill>
                        <a:srgbClr val="3E63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63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63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63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от 15% стоимости Объекта недвижимости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большинству программ жилищного кредитования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от 10% стоимости Жилья, строящегося/построенного с участием кредитных средств Банка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от 10% стоимости Жилья, по программе «Молодая семья»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0" marB="45710" horzOverflow="overflow">
                    <a:lnL w="12700" cap="flat" cmpd="sng" algn="ctr">
                      <a:solidFill>
                        <a:srgbClr val="3E63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63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63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23" name="Picture 16" descr="IMG_1828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24479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374900" y="2857500"/>
          <a:ext cx="6769100" cy="1382892"/>
        </p:xfrm>
        <a:graphic>
          <a:graphicData uri="http://schemas.openxmlformats.org/drawingml/2006/table">
            <a:tbl>
              <a:tblPr/>
              <a:tblGrid>
                <a:gridCol w="1439862"/>
                <a:gridCol w="5329238"/>
              </a:tblGrid>
              <a:tr h="30910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Рубли РФ</a:t>
                      </a:r>
                    </a:p>
                  </a:txBody>
                  <a:tcPr marL="72000" marR="36000" marT="71986" marB="3599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24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72000" marR="36000" marT="71986" marB="3599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</a:rPr>
                        <a:t>10,5% – 16,0%</a:t>
                      </a:r>
                    </a:p>
                  </a:txBody>
                  <a:tcPr marL="72000" marR="36000" marT="71986" marB="3599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0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A3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Доллары США, евро</a:t>
                      </a:r>
                    </a:p>
                  </a:txBody>
                  <a:tcPr marL="72000" marR="36000" marT="71986" marB="3599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24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72000" marR="36000" marT="71986" marB="3599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</a:rPr>
                        <a:t>8,8% – 14,0%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36000" marT="71986" marB="3599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196975"/>
            <a:ext cx="9036050" cy="46672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33450">
              <a:defRPr/>
            </a:pPr>
            <a:r>
              <a:rPr lang="ru-RU" sz="24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Документы для получения кредита</a:t>
            </a:r>
          </a:p>
        </p:txBody>
      </p:sp>
      <p:sp>
        <p:nvSpPr>
          <p:cNvPr id="40979" name="Rectangle 20"/>
          <p:cNvSpPr>
            <a:spLocks noChangeArrowheads="1"/>
          </p:cNvSpPr>
          <p:nvPr/>
        </p:nvSpPr>
        <p:spPr bwMode="auto">
          <a:xfrm>
            <a:off x="179388" y="1125538"/>
            <a:ext cx="878522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en-US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/>
              <a:t>рассмотрения кредитной заявки заемщики предоставляют в Банк:</a:t>
            </a:r>
          </a:p>
          <a:p>
            <a:endParaRPr lang="ru-RU" dirty="0"/>
          </a:p>
          <a:p>
            <a:r>
              <a:rPr lang="ru-RU" dirty="0" smtClean="0"/>
              <a:t> - </a:t>
            </a:r>
            <a:r>
              <a:rPr lang="ru-RU" sz="2400" dirty="0"/>
              <a:t>заявление-анкета; </a:t>
            </a:r>
          </a:p>
          <a:p>
            <a:r>
              <a:rPr lang="ru-RU" sz="2400" dirty="0"/>
              <a:t>- паспорта заемщика/ </a:t>
            </a:r>
            <a:r>
              <a:rPr lang="ru-RU" sz="2400" dirty="0" err="1"/>
              <a:t>созаемщика</a:t>
            </a:r>
            <a:r>
              <a:rPr lang="ru-RU" sz="2400" dirty="0"/>
              <a:t>, поручителя, </a:t>
            </a:r>
            <a:r>
              <a:rPr lang="ru-RU" sz="2400" dirty="0" smtClean="0"/>
              <a:t>     залогодателя</a:t>
            </a:r>
            <a:r>
              <a:rPr lang="ru-RU" sz="2400" dirty="0"/>
              <a:t>; </a:t>
            </a:r>
          </a:p>
          <a:p>
            <a:r>
              <a:rPr lang="ru-RU" sz="2400" dirty="0" smtClean="0"/>
              <a:t>- Номер зарплатной карты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pic>
        <p:nvPicPr>
          <p:cNvPr id="6" name="Picture 19" descr="Visa Gold «Подари жизнь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327954"/>
            <a:ext cx="3782194" cy="239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V="1">
            <a:off x="0" y="404813"/>
            <a:ext cx="9144000" cy="46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0569" tIns="70569" rIns="70569" bIns="70569" anchor="ctr"/>
          <a:lstStyle/>
          <a:p>
            <a:pPr defTabSz="895350" eaLnBrk="1" hangingPunct="1">
              <a:lnSpc>
                <a:spcPct val="100000"/>
              </a:lnSpc>
              <a:buSzPct val="120000"/>
              <a:defRPr/>
            </a:pPr>
            <a:endParaRPr lang="en-US" sz="1600" b="1" dirty="0">
              <a:solidFill>
                <a:srgbClr val="FFFFFF"/>
              </a:solidFill>
              <a:latin typeface="Tahoma" pitchFamily="34" charset="0"/>
              <a:cs typeface="Tahoma" pitchFamily="34" charset="0"/>
              <a:sym typeface="Arial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23850" y="1125538"/>
            <a:ext cx="93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endParaRPr lang="ru-RU" sz="1600" b="1">
              <a:solidFill>
                <a:srgbClr val="000000"/>
              </a:solidFill>
              <a:sym typeface="Arial" pitchFamily="34" charset="0"/>
            </a:endParaRP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115888"/>
            <a:ext cx="13668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76399"/>
              </p:ext>
            </p:extLst>
          </p:nvPr>
        </p:nvGraphicFramePr>
        <p:xfrm>
          <a:off x="1547813" y="1412776"/>
          <a:ext cx="6359525" cy="248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957"/>
                <a:gridCol w="1295972"/>
                <a:gridCol w="1523798"/>
                <a:gridCol w="1523798"/>
              </a:tblGrid>
              <a:tr h="7931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Первоначальный взнос</a:t>
                      </a:r>
                      <a:endParaRPr lang="ru-RU" sz="1600" dirty="0"/>
                    </a:p>
                  </a:txBody>
                  <a:tcPr marL="91428" marR="91428" marT="45711" marB="45711" anchor="ctr"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 кредита</a:t>
                      </a:r>
                      <a:endParaRPr lang="ru-RU" sz="1600" dirty="0"/>
                    </a:p>
                  </a:txBody>
                  <a:tcPr marL="91428" marR="91428" marT="45711" marB="45711"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91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 10 лет</a:t>
                      </a:r>
                      <a:r>
                        <a:rPr lang="ru-RU" sz="1600" baseline="0" dirty="0" smtClean="0"/>
                        <a:t> (включит.)</a:t>
                      </a:r>
                      <a:endParaRPr lang="ru-RU" sz="1600" dirty="0"/>
                    </a:p>
                  </a:txBody>
                  <a:tcPr marL="91428" marR="91428" marT="45711" marB="457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</a:t>
                      </a:r>
                      <a:r>
                        <a:rPr lang="ru-RU" sz="1600" baseline="0" dirty="0" smtClean="0"/>
                        <a:t> 10 до 20 лет (включит.)</a:t>
                      </a:r>
                      <a:endParaRPr lang="ru-RU" sz="1600" dirty="0"/>
                    </a:p>
                  </a:txBody>
                  <a:tcPr marL="91428" marR="91428" marT="45711" marB="457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20 до 30 лет (включит.)</a:t>
                      </a:r>
                      <a:endParaRPr lang="ru-RU" sz="1600" dirty="0"/>
                    </a:p>
                  </a:txBody>
                  <a:tcPr marL="91428" marR="91428" marT="45711" marB="45711">
                    <a:solidFill>
                      <a:srgbClr val="92D050"/>
                    </a:solidFill>
                  </a:tcPr>
                </a:tc>
              </a:tr>
              <a:tr h="3707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 50%</a:t>
                      </a:r>
                      <a:endParaRPr lang="ru-RU" sz="1400" dirty="0"/>
                    </a:p>
                  </a:txBody>
                  <a:tcPr marL="91428" marR="91428" marT="45711" marB="45711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12%</a:t>
                      </a:r>
                      <a:endParaRPr lang="ru-RU" sz="1800" dirty="0"/>
                    </a:p>
                  </a:txBody>
                  <a:tcPr marL="91428" marR="91428" marT="45711" marB="45711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12,25%</a:t>
                      </a:r>
                      <a:endParaRPr lang="ru-RU" sz="1800" dirty="0"/>
                    </a:p>
                  </a:txBody>
                  <a:tcPr marL="91428" marR="91428" marT="45711" marB="45711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12,5%</a:t>
                      </a:r>
                      <a:endParaRPr lang="ru-RU" sz="1800" dirty="0"/>
                    </a:p>
                  </a:txBody>
                  <a:tcPr marL="91428" marR="91428" marT="45711" marB="45711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7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 30 до 50%</a:t>
                      </a:r>
                      <a:endParaRPr lang="ru-RU" sz="1400" dirty="0"/>
                    </a:p>
                  </a:txBody>
                  <a:tcPr marL="91428" marR="91428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12,25%</a:t>
                      </a:r>
                      <a:endParaRPr lang="ru-RU" sz="1800" dirty="0"/>
                    </a:p>
                  </a:txBody>
                  <a:tcPr marL="91428" marR="9142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12,5%</a:t>
                      </a:r>
                      <a:endParaRPr lang="ru-RU" sz="1800" dirty="0"/>
                    </a:p>
                  </a:txBody>
                  <a:tcPr marL="91428" marR="9142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12,75%</a:t>
                      </a:r>
                      <a:endParaRPr lang="ru-RU" sz="1800" dirty="0"/>
                    </a:p>
                  </a:txBody>
                  <a:tcPr marL="91428" marR="91428" marT="45711" marB="45711"/>
                </a:tc>
              </a:tr>
              <a:tr h="3707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 15* до 30%</a:t>
                      </a:r>
                      <a:endParaRPr lang="ru-RU" sz="1400" dirty="0"/>
                    </a:p>
                  </a:txBody>
                  <a:tcPr marL="91428" marR="91428" marT="45711" marB="45711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12,5%</a:t>
                      </a:r>
                      <a:endParaRPr lang="ru-RU" sz="1800" dirty="0"/>
                    </a:p>
                  </a:txBody>
                  <a:tcPr marL="91428" marR="91428" marT="45711" marB="45711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12,75%</a:t>
                      </a:r>
                      <a:endParaRPr lang="ru-RU" sz="1800" dirty="0"/>
                    </a:p>
                  </a:txBody>
                  <a:tcPr marL="91428" marR="91428" marT="45711" marB="45711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13%</a:t>
                      </a:r>
                      <a:endParaRPr lang="ru-RU" sz="1800" dirty="0"/>
                    </a:p>
                  </a:txBody>
                  <a:tcPr marL="91428" marR="91428" marT="45711" marB="45711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83" name="Прямоугольник 16"/>
          <p:cNvSpPr>
            <a:spLocks noChangeArrowheads="1"/>
          </p:cNvSpPr>
          <p:nvPr/>
        </p:nvSpPr>
        <p:spPr bwMode="auto">
          <a:xfrm>
            <a:off x="684213" y="5707063"/>
            <a:ext cx="81359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1100" dirty="0">
                <a:solidFill>
                  <a:srgbClr val="000000"/>
                </a:solidFill>
                <a:sym typeface="Arial" pitchFamily="34" charset="0"/>
              </a:rPr>
              <a:t>* По программе «Молодая семья» с ребенком (детьми) первоначальный взнос от 10%. А также в случае приобретения ОН, построенных с участием </a:t>
            </a:r>
            <a:r>
              <a:rPr lang="ru-RU" sz="1100" dirty="0" err="1">
                <a:solidFill>
                  <a:srgbClr val="000000"/>
                </a:solidFill>
                <a:sym typeface="Arial" pitchFamily="34" charset="0"/>
              </a:rPr>
              <a:t>кред</a:t>
            </a:r>
            <a:r>
              <a:rPr lang="ru-RU" sz="1100" dirty="0">
                <a:solidFill>
                  <a:srgbClr val="000000"/>
                </a:solidFill>
                <a:sym typeface="Arial" pitchFamily="34" charset="0"/>
              </a:rPr>
              <a:t>. средств Банка.</a:t>
            </a:r>
            <a:br>
              <a:rPr lang="ru-RU" sz="1100" dirty="0">
                <a:solidFill>
                  <a:srgbClr val="000000"/>
                </a:solidFill>
                <a:sym typeface="Arial" pitchFamily="34" charset="0"/>
              </a:rPr>
            </a:br>
            <a:r>
              <a:rPr lang="ru-RU" sz="1100" dirty="0">
                <a:solidFill>
                  <a:srgbClr val="000000"/>
                </a:solidFill>
                <a:sym typeface="Arial" pitchFamily="34" charset="0"/>
              </a:rPr>
              <a:t>** Перечень компаний, аккредитованных ОАО «Сбербанк России», вы можете уточнить в отделениях </a:t>
            </a:r>
            <a:r>
              <a:rPr lang="ru-RU" sz="1100" dirty="0" smtClean="0">
                <a:solidFill>
                  <a:srgbClr val="000000"/>
                </a:solidFill>
                <a:sym typeface="Arial" pitchFamily="34" charset="0"/>
              </a:rPr>
              <a:t>Банка или у контактных лиц.</a:t>
            </a:r>
            <a:endParaRPr lang="ru-RU" sz="1100" dirty="0">
              <a:solidFill>
                <a:srgbClr val="000000"/>
              </a:solidFill>
              <a:sym typeface="Arial" pitchFamily="34" charset="0"/>
            </a:endParaRPr>
          </a:p>
        </p:txBody>
      </p:sp>
      <p:cxnSp>
        <p:nvCxnSpPr>
          <p:cNvPr id="6184" name="Прямая соединительная линия 27"/>
          <p:cNvCxnSpPr>
            <a:cxnSpLocks noChangeShapeType="1"/>
          </p:cNvCxnSpPr>
          <p:nvPr/>
        </p:nvCxnSpPr>
        <p:spPr bwMode="auto">
          <a:xfrm>
            <a:off x="684213" y="5707063"/>
            <a:ext cx="800258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85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6" name="TextBox 1"/>
          <p:cNvSpPr txBox="1">
            <a:spLocks noChangeArrowheads="1"/>
          </p:cNvSpPr>
          <p:nvPr/>
        </p:nvSpPr>
        <p:spPr bwMode="auto">
          <a:xfrm>
            <a:off x="2411413" y="334963"/>
            <a:ext cx="6275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ru-RU" sz="2000" b="1" dirty="0">
                <a:solidFill>
                  <a:srgbClr val="2B5E28"/>
                </a:solidFill>
                <a:cs typeface="Arial" pitchFamily="34" charset="0"/>
                <a:sym typeface="Arial" pitchFamily="34" charset="0"/>
              </a:rPr>
              <a:t>Ставки по продуктам </a:t>
            </a:r>
            <a:r>
              <a:rPr lang="ru-RU" sz="2000" b="1" dirty="0" smtClean="0">
                <a:solidFill>
                  <a:srgbClr val="2B5E28"/>
                </a:solidFill>
                <a:cs typeface="Arial" pitchFamily="34" charset="0"/>
                <a:sym typeface="Arial" pitchFamily="34" charset="0"/>
              </a:rPr>
              <a:t>«Приобретение </a:t>
            </a:r>
            <a:r>
              <a:rPr lang="ru-RU" sz="2000" b="1" dirty="0">
                <a:solidFill>
                  <a:srgbClr val="2B5E28"/>
                </a:solidFill>
                <a:cs typeface="Arial" pitchFamily="34" charset="0"/>
                <a:sym typeface="Arial" pitchFamily="34" charset="0"/>
              </a:rPr>
              <a:t>строящегося  </a:t>
            </a:r>
            <a:r>
              <a:rPr lang="ru-RU" sz="2000" b="1" dirty="0" smtClean="0">
                <a:solidFill>
                  <a:srgbClr val="2B5E28"/>
                </a:solidFill>
                <a:cs typeface="Arial" pitchFamily="34" charset="0"/>
                <a:sym typeface="Arial" pitchFamily="34" charset="0"/>
              </a:rPr>
              <a:t>жилья»</a:t>
            </a:r>
            <a:r>
              <a:rPr lang="en-US" sz="2000" b="1" dirty="0" smtClean="0">
                <a:solidFill>
                  <a:srgbClr val="2B5E28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ru-RU" sz="2000" b="1" dirty="0" smtClean="0">
                <a:solidFill>
                  <a:srgbClr val="2B5E28"/>
                </a:solidFill>
                <a:cs typeface="Arial" pitchFamily="34" charset="0"/>
                <a:sym typeface="Arial" pitchFamily="34" charset="0"/>
              </a:rPr>
              <a:t>для сотрудников МИД</a:t>
            </a:r>
            <a:endParaRPr lang="ru-RU" sz="2000" b="1" dirty="0">
              <a:solidFill>
                <a:srgbClr val="2B5E2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-649557"/>
            <a:ext cx="9396759" cy="751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-459432"/>
            <a:ext cx="6678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Сроки </a:t>
            </a:r>
            <a:r>
              <a:rPr lang="ru-RU" sz="2400" dirty="0" smtClean="0"/>
              <a:t>рассмотрения пакета  </a:t>
            </a:r>
            <a:r>
              <a:rPr lang="ru-RU" sz="2400" dirty="0"/>
              <a:t>документов</a:t>
            </a:r>
            <a:br>
              <a:rPr lang="ru-RU" sz="2400" dirty="0"/>
            </a:br>
            <a:r>
              <a:rPr lang="ru-RU" sz="2400" dirty="0" smtClean="0"/>
              <a:t>на </a:t>
            </a:r>
            <a:r>
              <a:rPr lang="ru-RU" sz="2400" dirty="0"/>
              <a:t>получение кредита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156176" y="764705"/>
            <a:ext cx="2376263" cy="5193006"/>
            <a:chOff x="5131993" y="0"/>
            <a:chExt cx="2386546" cy="5057421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131993" y="0"/>
              <a:ext cx="2386546" cy="505742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131993" y="0"/>
              <a:ext cx="2386546" cy="1517226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baseline="0" dirty="0" smtClean="0"/>
                <a:t>Отлагательное условие</a:t>
              </a:r>
              <a:endParaRPr lang="ru-RU" sz="21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300192" y="1988840"/>
            <a:ext cx="2088232" cy="3763194"/>
            <a:chOff x="5370648" y="1517226"/>
            <a:chExt cx="1909237" cy="3287324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370648" y="1517226"/>
              <a:ext cx="1909237" cy="328732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50000"/>
                  </a:schemeClr>
                </a:gs>
                <a:gs pos="11000">
                  <a:schemeClr val="accent1">
                    <a:lumMod val="75000"/>
                  </a:schemeClr>
                </a:gs>
              </a:gsLst>
              <a:lin ang="16200000" scaled="0"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426568" y="1573146"/>
              <a:ext cx="1797397" cy="31754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baseline="0" dirty="0" smtClean="0"/>
                <a:t>120 календарных дней с даты принятия Банком решения о выдаче кредита.</a:t>
              </a:r>
              <a:endParaRPr lang="ru-RU" sz="15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378727" y="764705"/>
            <a:ext cx="2386546" cy="5193005"/>
            <a:chOff x="2566455" y="0"/>
            <a:chExt cx="2386546" cy="5057421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66455" y="0"/>
              <a:ext cx="2386546" cy="505742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566455" y="0"/>
              <a:ext cx="2386546" cy="1517226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baseline="0" dirty="0" smtClean="0"/>
                <a:t>При предоставлении документов частями</a:t>
              </a:r>
              <a:endParaRPr lang="ru-RU" sz="21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617381" y="2181365"/>
            <a:ext cx="1909237" cy="1607676"/>
            <a:chOff x="2805110" y="1518708"/>
            <a:chExt cx="1909237" cy="1524881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805110" y="1518708"/>
              <a:ext cx="1909237" cy="152488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800000"/>
                <a:satOff val="-16668"/>
                <a:lumOff val="20000"/>
                <a:alphaOff val="0"/>
              </a:schemeClr>
            </a:fillRef>
            <a:effectRef idx="2">
              <a:schemeClr val="accent2">
                <a:hueOff val="-4800000"/>
                <a:satOff val="-16668"/>
                <a:lumOff val="2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849772" y="1563370"/>
              <a:ext cx="1819913" cy="14355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rial Black" pitchFamily="34" charset="0"/>
                </a:rPr>
                <a:t>5 </a:t>
              </a:r>
              <a:r>
                <a:rPr lang="ru-RU" sz="2000" kern="1200" dirty="0" smtClean="0">
                  <a:latin typeface="Arial Black" pitchFamily="34" charset="0"/>
                </a:rPr>
                <a:t>рабочих дней заявка на кредит </a:t>
              </a:r>
              <a:endParaRPr lang="ru-RU" sz="20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17381" y="3987890"/>
            <a:ext cx="1909237" cy="1817373"/>
            <a:chOff x="2805110" y="3278187"/>
            <a:chExt cx="1909237" cy="1524881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805110" y="3278187"/>
              <a:ext cx="1909237" cy="152488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9600000"/>
                <a:satOff val="-33335"/>
                <a:lumOff val="40001"/>
                <a:alphaOff val="0"/>
              </a:schemeClr>
            </a:fillRef>
            <a:effectRef idx="2">
              <a:schemeClr val="accent2">
                <a:hueOff val="-9600000"/>
                <a:satOff val="-33335"/>
                <a:lumOff val="400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849772" y="3322849"/>
              <a:ext cx="1819913" cy="14355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 Black" pitchFamily="34" charset="0"/>
                </a:rPr>
                <a:t>3 рабочих дня пакет документов по объекту </a:t>
              </a:r>
              <a:endParaRPr lang="ru-RU" sz="2000" kern="1200" dirty="0">
                <a:latin typeface="Arial Black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23528" y="764704"/>
            <a:ext cx="2736304" cy="5193007"/>
            <a:chOff x="917" y="0"/>
            <a:chExt cx="2386546" cy="5057421"/>
          </a:xfrm>
          <a:scene3d>
            <a:camera prst="orthographicFront"/>
            <a:lightRig rig="flat" dir="t"/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917" y="0"/>
              <a:ext cx="2386546" cy="505742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917" y="0"/>
              <a:ext cx="2386546" cy="1517226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baseline="0" dirty="0" smtClean="0"/>
                <a:t>Полный пакет документов</a:t>
              </a:r>
              <a:endParaRPr lang="ru-RU" sz="21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00548" y="2181366"/>
            <a:ext cx="2171252" cy="3407874"/>
            <a:chOff x="239572" y="1517226"/>
            <a:chExt cx="1909237" cy="3287324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39572" y="1517226"/>
              <a:ext cx="1909237" cy="3287324"/>
            </a:xfrm>
            <a:prstGeom prst="roundRect">
              <a:avLst>
                <a:gd name="adj" fmla="val 10000"/>
              </a:avLst>
            </a:prstGeom>
            <a:solidFill>
              <a:srgbClr val="6CBEC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95492" y="1573146"/>
              <a:ext cx="1797397" cy="31754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baseline="0" dirty="0" smtClean="0">
                  <a:solidFill>
                    <a:schemeClr val="bg1"/>
                  </a:solidFill>
                </a:rPr>
                <a:t>8 рабочих дней</a:t>
              </a:r>
              <a:endParaRPr lang="ru-RU" b="1" kern="1200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3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0"/>
            <a:ext cx="9144000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107950" y="765175"/>
            <a:ext cx="8928100" cy="46672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33450">
              <a:defRPr/>
            </a:pPr>
            <a:r>
              <a:rPr lang="ru-RU" sz="24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Программа «Молодая семья»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323850" y="1524000"/>
            <a:ext cx="8642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sz="900" b="1" u="sng"/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79388" y="1268413"/>
            <a:ext cx="87868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dirty="0"/>
              <a:t>Программа «Молодая семья»</a:t>
            </a:r>
            <a:r>
              <a:rPr lang="ru-RU" dirty="0"/>
              <a:t> – 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/>
              <a:t>специальные условия кредитования по</a:t>
            </a:r>
            <a:r>
              <a:rPr lang="en-US" dirty="0"/>
              <a:t> </a:t>
            </a:r>
            <a:r>
              <a:rPr lang="ru-RU" dirty="0"/>
              <a:t>кредитам </a:t>
            </a:r>
            <a:r>
              <a:rPr lang="ru-RU" b="1" dirty="0"/>
              <a:t>«Приобретение строящегося жилья», «Приобретение готового</a:t>
            </a:r>
            <a:r>
              <a:rPr lang="en-US" b="1" dirty="0"/>
              <a:t> </a:t>
            </a:r>
            <a:r>
              <a:rPr lang="ru-RU" b="1" dirty="0"/>
              <a:t>жилья»,</a:t>
            </a:r>
          </a:p>
          <a:p>
            <a:r>
              <a:rPr lang="en-US" b="1" dirty="0"/>
              <a:t>	</a:t>
            </a:r>
            <a:r>
              <a:rPr lang="ru-RU" b="1" dirty="0"/>
              <a:t>«Строительство жилого дома»</a:t>
            </a:r>
            <a:r>
              <a:rPr lang="ru-RU" dirty="0"/>
              <a:t> :</a:t>
            </a:r>
          </a:p>
          <a:p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первоначальный взнос:</a:t>
            </a:r>
          </a:p>
          <a:p>
            <a:r>
              <a:rPr lang="ru-RU" dirty="0"/>
              <a:t>    – от </a:t>
            </a:r>
            <a:r>
              <a:rPr lang="ru-RU" b="1" dirty="0"/>
              <a:t>10%</a:t>
            </a:r>
            <a:r>
              <a:rPr lang="ru-RU" dirty="0"/>
              <a:t> стоимости недвижимости – для семьи с ребенком;</a:t>
            </a:r>
          </a:p>
          <a:p>
            <a:r>
              <a:rPr lang="ru-RU" dirty="0"/>
              <a:t>    – от </a:t>
            </a:r>
            <a:r>
              <a:rPr lang="ru-RU" b="1" dirty="0"/>
              <a:t>15%</a:t>
            </a:r>
            <a:r>
              <a:rPr lang="ru-RU" dirty="0"/>
              <a:t> стоимости недвижимости – для семьи, не имеющей детей;</a:t>
            </a:r>
          </a:p>
          <a:p>
            <a:endParaRPr lang="ru-RU" dirty="0"/>
          </a:p>
          <a:p>
            <a:r>
              <a:rPr lang="ru-RU" b="1" dirty="0" smtClean="0"/>
              <a:t>Молодая </a:t>
            </a:r>
            <a:r>
              <a:rPr lang="ru-RU" b="1" dirty="0"/>
              <a:t>семья»</a:t>
            </a:r>
            <a:r>
              <a:rPr lang="ru-RU" dirty="0"/>
              <a:t> – семья, в которой хотя бы один из супругов</a:t>
            </a:r>
          </a:p>
          <a:p>
            <a:r>
              <a:rPr lang="ru-RU" dirty="0"/>
              <a:t>не достиг </a:t>
            </a:r>
            <a:r>
              <a:rPr lang="ru-RU" b="1" dirty="0"/>
              <a:t>35-летнего возраста</a:t>
            </a:r>
            <a:r>
              <a:rPr lang="ru-RU" dirty="0"/>
              <a:t>, или неполная семья (семья с </a:t>
            </a:r>
          </a:p>
          <a:p>
            <a:r>
              <a:rPr lang="ru-RU" dirty="0"/>
              <a:t>одним родителем и ребенком/детьми), в которой родитель не </a:t>
            </a:r>
          </a:p>
          <a:p>
            <a:r>
              <a:rPr lang="ru-RU" dirty="0"/>
              <a:t>достиг </a:t>
            </a:r>
            <a:r>
              <a:rPr lang="ru-RU" b="1" dirty="0"/>
              <a:t>35-летнего возраста.</a:t>
            </a:r>
          </a:p>
          <a:p>
            <a:endParaRPr lang="ru-RU" b="1" dirty="0"/>
          </a:p>
        </p:txBody>
      </p:sp>
      <p:pic>
        <p:nvPicPr>
          <p:cNvPr id="45061" name="Picture 50" descr="128476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868863"/>
            <a:ext cx="19335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29959"/>
            <a:ext cx="9396759" cy="751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304" name="AutoShape 5"/>
          <p:cNvSpPr>
            <a:spLocks noChangeArrowheads="1"/>
          </p:cNvSpPr>
          <p:nvPr/>
        </p:nvSpPr>
        <p:spPr bwMode="auto">
          <a:xfrm>
            <a:off x="755576" y="1988840"/>
            <a:ext cx="8066162" cy="2088232"/>
          </a:xfrm>
          <a:prstGeom prst="roundRect">
            <a:avLst>
              <a:gd name="adj" fmla="val 16667"/>
            </a:avLst>
          </a:prstGeom>
          <a:solidFill>
            <a:srgbClr val="92D050">
              <a:alpha val="79999"/>
            </a:srgbClr>
          </a:solidFill>
          <a:ln w="25400" algn="ctr">
            <a:noFill/>
            <a:round/>
            <a:headEnd/>
            <a:tailEnd/>
          </a:ln>
        </p:spPr>
        <p:txBody>
          <a:bodyPr lIns="90000" tIns="36000" anchor="ctr"/>
          <a:lstStyle/>
          <a:p>
            <a:pPr algn="ctr">
              <a:defRPr/>
            </a:pPr>
            <a:r>
              <a:rPr lang="ru-RU" b="1" i="1" dirty="0" smtClean="0"/>
              <a:t>Игнатенко Людмила- менеджер по работе с партнерами жилищного кредитования- 8-926-984-90-01 </a:t>
            </a:r>
            <a:endParaRPr lang="en-US" b="1" i="1" dirty="0"/>
          </a:p>
          <a:p>
            <a:pPr algn="ctr">
              <a:defRPr/>
            </a:pPr>
            <a:r>
              <a:rPr lang="en-US" b="1" i="1" dirty="0" smtClean="0"/>
              <a:t>E-mail</a:t>
            </a:r>
            <a:r>
              <a:rPr lang="ru-RU" b="1" i="1" dirty="0" smtClean="0"/>
              <a:t>: </a:t>
            </a:r>
            <a:r>
              <a:rPr lang="en-US" b="1" i="1" dirty="0" smtClean="0">
                <a:hlinkClick r:id="rId4"/>
              </a:rPr>
              <a:t>okfl.osb5278@sberbank.ru</a:t>
            </a:r>
            <a:endParaRPr lang="ru-RU" b="1" i="1" dirty="0" smtClean="0"/>
          </a:p>
          <a:p>
            <a:pPr algn="ctr">
              <a:defRPr/>
            </a:pPr>
            <a:endParaRPr lang="ru-RU" b="1" i="1" dirty="0" smtClean="0"/>
          </a:p>
          <a:p>
            <a:pPr algn="ctr">
              <a:defRPr/>
            </a:pPr>
            <a:r>
              <a:rPr lang="ru-RU" b="1" i="1" dirty="0" smtClean="0"/>
              <a:t>Кириллова Елена Сергеевна –руководитель центра ипотечного кредитования  ул. Брянская д.8 8-903-710-91-45</a:t>
            </a:r>
            <a:endParaRPr lang="ru-RU" b="1" i="1" dirty="0"/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642350" cy="46672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33450"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Наши координаты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86KHu21kSRjT8iMqp3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WopmBuLU2i0EV6xUc.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VbhR1takiFCTrhVPPN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8tRAItqUevsvR1WtJU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0s1UnSM06shpFGtb8M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VwN.8F.keQWm0JKuq1A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LDgxqjp0KT_2m288YC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heme/theme1.xml><?xml version="1.0" encoding="utf-8"?>
<a:theme xmlns:a="http://schemas.openxmlformats.org/drawingml/2006/main" name="ПРЕЗЕНТАЦИЯ СБЕРБАНК 2012">
  <a:themeElements>
    <a:clrScheme name="blank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536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08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5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Край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ber_present_gedonizm1">
  <a:themeElements>
    <a:clrScheme name="sber_present_gedonizm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СБЕРБАНК 2012</Template>
  <TotalTime>267</TotalTime>
  <Words>325</Words>
  <Application>Microsoft Office PowerPoint</Application>
  <PresentationFormat>Экран (4:3)</PresentationFormat>
  <Paragraphs>83</Paragraphs>
  <Slides>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ПРЕЗЕНТАЦИЯ СБЕРБАНК 2012</vt:lpstr>
      <vt:lpstr>2_Край</vt:lpstr>
      <vt:lpstr>4_sber_present_gedonizm1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Забегалов А.Л.</Manager>
  <Company>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ПСС</dc:subject>
  <dc:creator>Чекашкина Марина Ивановна</dc:creator>
  <cp:lastModifiedBy>Игнатенко Людмила Юрьевна</cp:lastModifiedBy>
  <cp:revision>22</cp:revision>
  <dcterms:created xsi:type="dcterms:W3CDTF">2012-05-15T08:14:23Z</dcterms:created>
  <dcterms:modified xsi:type="dcterms:W3CDTF">2013-03-22T12:16:23Z</dcterms:modified>
</cp:coreProperties>
</file>